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936" r:id="rId3"/>
    <p:sldId id="939" r:id="rId4"/>
    <p:sldId id="931" r:id="rId5"/>
    <p:sldId id="932" r:id="rId6"/>
    <p:sldId id="933" r:id="rId7"/>
    <p:sldId id="938" r:id="rId8"/>
    <p:sldId id="935" r:id="rId9"/>
  </p:sldIdLst>
  <p:sldSz cx="10440988" cy="72009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84B22FE-5CDC-459A-919B-24453E4E7DCB}">
          <p14:sldIdLst>
            <p14:sldId id="936"/>
            <p14:sldId id="939"/>
            <p14:sldId id="931"/>
            <p14:sldId id="932"/>
            <p14:sldId id="933"/>
            <p14:sldId id="938"/>
            <p14:sldId id="9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shkevich SA" initials="YS" lastIdx="1" clrIdx="0">
    <p:extLst>
      <p:ext uri="{19B8F6BF-5375-455C-9EA6-DF929625EA0E}">
        <p15:presenceInfo xmlns:p15="http://schemas.microsoft.com/office/powerpoint/2012/main" userId="d2d4b469fe9c025a" providerId="Windows Live"/>
      </p:ext>
    </p:extLst>
  </p:cmAuthor>
  <p:cmAuthor id="2" name="User" initials="U" lastIdx="4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802"/>
    <a:srgbClr val="45AA51"/>
    <a:srgbClr val="E2ECFF"/>
    <a:srgbClr val="376092"/>
    <a:srgbClr val="000000"/>
    <a:srgbClr val="E4DFEC"/>
    <a:srgbClr val="92D050"/>
    <a:srgbClr val="558ED5"/>
    <a:srgbClr val="C0504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03" autoAdjust="0"/>
    <p:restoredTop sz="88973" autoAdjust="0"/>
  </p:normalViewPr>
  <p:slideViewPr>
    <p:cSldViewPr>
      <p:cViewPr varScale="1">
        <p:scale>
          <a:sx n="81" d="100"/>
          <a:sy n="81" d="100"/>
        </p:scale>
        <p:origin x="438" y="108"/>
      </p:cViewPr>
      <p:guideLst>
        <p:guide orient="horz" pos="2268"/>
        <p:guide pos="3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47332977-251D-4043-9CB9-9165511E3B0E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F00389E1-AD00-4FE4-AB59-B0439615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424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0DE5F6B3-F9E0-42E2-AA6A-2553227D87F5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746125"/>
            <a:ext cx="53975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263" tIns="46131" rIns="92263" bIns="46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8D1FBC15-DC71-487F-9E72-125B323D4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19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75" y="742950"/>
            <a:ext cx="53689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Фирсова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034AD-2AB1-425A-A69D-AAE64F2E85D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2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75" y="742950"/>
            <a:ext cx="53689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Фирсова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034AD-2AB1-425A-A69D-AAE64F2E85D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2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75" y="742950"/>
            <a:ext cx="53689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Фирсова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034AD-2AB1-425A-A69D-AAE64F2E85D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1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75" y="742950"/>
            <a:ext cx="53689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Фирсова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034AD-2AB1-425A-A69D-AAE64F2E85D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75" y="742950"/>
            <a:ext cx="53689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Фирсова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034AD-2AB1-425A-A69D-AAE64F2E85D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1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75" y="742950"/>
            <a:ext cx="53689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Фирсова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034AD-2AB1-425A-A69D-AAE64F2E85D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78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75" y="742950"/>
            <a:ext cx="53689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Фирсова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034AD-2AB1-425A-A69D-AAE64F2E85D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9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82" y="2236959"/>
            <a:ext cx="8874841" cy="15435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52" y="4080511"/>
            <a:ext cx="7308692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BB63-A68F-45AF-82B1-A8C541C22A9C}" type="datetime1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6525836"/>
            <a:ext cx="10440988" cy="675064"/>
          </a:xfrm>
          <a:solidFill>
            <a:srgbClr val="0088EE"/>
          </a:solidFill>
        </p:spPr>
        <p:txBody>
          <a:bodyPr>
            <a:normAutofit/>
          </a:bodyPr>
          <a:lstStyle>
            <a:lvl1pPr>
              <a:defRPr sz="2000" b="1" i="1">
                <a:solidFill>
                  <a:schemeClr val="bg1">
                    <a:lumMod val="95000"/>
                  </a:schemeClr>
                </a:solidFill>
                <a:latin typeface="DINPro-Bold" pitchFamily="2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97" t="48387" r="34412" b="3226"/>
          <a:stretch>
            <a:fillRect/>
          </a:stretch>
        </p:blipFill>
        <p:spPr bwMode="auto">
          <a:xfrm>
            <a:off x="8238619" y="0"/>
            <a:ext cx="652563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28040" y="0"/>
            <a:ext cx="171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Bold" pitchFamily="2" charset="0"/>
              </a:rPr>
              <a:t>ГУ ТФОМС граждан Иркутской области</a:t>
            </a:r>
            <a:endParaRPr lang="ru-RU" sz="900" b="0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Pro-Bold" pitchFamily="2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89391" y="900094"/>
            <a:ext cx="4812677" cy="2175288"/>
          </a:xfrm>
          <a:solidFill>
            <a:srgbClr val="0088EE"/>
          </a:solidFill>
          <a:ln w="57150">
            <a:solidFill>
              <a:srgbClr val="0088EE"/>
            </a:solidFill>
          </a:ln>
        </p:spPr>
        <p:txBody>
          <a:bodyPr/>
          <a:lstStyle>
            <a:lvl1pPr algn="just">
              <a:buFont typeface="Wingdings" pitchFamily="2" charset="2"/>
              <a:buChar char="ü"/>
              <a:defRPr sz="2400" b="0" i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Ø"/>
              <a:defRPr sz="16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23527" y="149995"/>
            <a:ext cx="717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rgbClr val="0088EE"/>
                </a:solidFill>
                <a:latin typeface="DINPro-Bold" pitchFamily="2" charset="0"/>
              </a:rPr>
              <a:t>Колонтитул</a:t>
            </a:r>
            <a:endParaRPr lang="ru-RU" sz="1800" i="1" dirty="0">
              <a:solidFill>
                <a:srgbClr val="0088EE"/>
              </a:solidFill>
              <a:latin typeface="DINPro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6E99-3B7C-41E1-8518-238AF9491C79}" type="datetime1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/>
        </p:nvGraphicFramePr>
        <p:xfrm>
          <a:off x="179507" y="957248"/>
          <a:ext cx="10012922" cy="55721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31506"/>
                <a:gridCol w="1423547"/>
                <a:gridCol w="1077280"/>
                <a:gridCol w="1312934"/>
                <a:gridCol w="1442785"/>
                <a:gridCol w="1024374"/>
                <a:gridCol w="1500495"/>
              </a:tblGrid>
              <a:tr h="18892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82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C4C-9774-42D5-9616-53672720F1FF}" type="datetime1">
              <a:rPr lang="ru-RU" smtClean="0"/>
              <a:pPr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286702"/>
            <a:ext cx="3435014" cy="12201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9" y="286705"/>
            <a:ext cx="5836802" cy="61457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2" y="1506857"/>
            <a:ext cx="3435014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109B-D001-4E86-945F-7231F168A438}" type="datetime1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1" y="5040638"/>
            <a:ext cx="6264593" cy="595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1" y="643414"/>
            <a:ext cx="6264593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1" y="5635713"/>
            <a:ext cx="6264593" cy="845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7AB9-1D25-4F67-B56F-EACAF0849DEC}" type="datetime1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2799-A131-49C2-ADB7-DD2388F54B39}" type="datetime1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20" y="288371"/>
            <a:ext cx="2349221" cy="61441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3" y="288371"/>
            <a:ext cx="6873651" cy="61441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FD5E-0F31-4E52-B4E9-189F8C41C3E2}" type="datetime1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2052" y="377438"/>
            <a:ext cx="9396889" cy="12001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1A8E-3311-4494-B125-2B1F7FAC4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AB81-5340-446C-8EA6-FFB7C357B14F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480060"/>
            <a:ext cx="9396889" cy="1440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2" y="2080260"/>
            <a:ext cx="4611436" cy="4080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07502" y="2080261"/>
            <a:ext cx="4611436" cy="19602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07502" y="4200529"/>
            <a:ext cx="4611436" cy="19602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0EA56-069E-4FBD-9BEC-CD2D34766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1E53-A901-4B8F-99A7-F190149E8D8A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288370"/>
            <a:ext cx="9396889" cy="1200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22052" y="1680215"/>
            <a:ext cx="9396889" cy="4752261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2DC6-CC4C-413B-B8D7-6C246F80D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536A-D0F5-46F5-B7B1-82877E0D2DCE}" type="datetime1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22052" y="740093"/>
            <a:ext cx="9396889" cy="1200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052" y="2031926"/>
            <a:ext cx="4611436" cy="22236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07502" y="2031926"/>
            <a:ext cx="4611436" cy="22236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2052" y="4415552"/>
            <a:ext cx="4611436" cy="2225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7502" y="4415552"/>
            <a:ext cx="4611436" cy="2225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8DFB7-D440-4F0E-85EA-5B26771D8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05216-1A46-4A54-B309-40D3EED571A0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480060"/>
            <a:ext cx="9396889" cy="1440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2052" y="2080260"/>
            <a:ext cx="4611436" cy="4080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2080260"/>
            <a:ext cx="4611436" cy="4080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09B9C-E1CB-4936-9B00-C4F3A6A3C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422A-1B93-4110-95BB-AA471B4BC360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614" y="2236788"/>
            <a:ext cx="8875760" cy="1543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763" y="4079875"/>
            <a:ext cx="7307464" cy="1841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047" y="4627567"/>
            <a:ext cx="8875760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047" y="3052763"/>
            <a:ext cx="8875760" cy="15748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1744" y="1679579"/>
            <a:ext cx="4625094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4153" y="1679579"/>
            <a:ext cx="4625094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744" y="1611313"/>
            <a:ext cx="461281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744" y="2284417"/>
            <a:ext cx="461281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359" y="1611313"/>
            <a:ext cx="4615886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359" y="2284417"/>
            <a:ext cx="4615886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743" y="287338"/>
            <a:ext cx="343582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1867" y="287338"/>
            <a:ext cx="5837378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743" y="1506538"/>
            <a:ext cx="343582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70" y="4627258"/>
            <a:ext cx="8874841" cy="14301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70" y="3052052"/>
            <a:ext cx="8874841" cy="15751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8E0-7647-4B06-B16E-42B33C1C51D5}" type="datetime1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074" y="5040313"/>
            <a:ext cx="6263979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7074" y="642938"/>
            <a:ext cx="6263979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7074" y="5635625"/>
            <a:ext cx="6263979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872" y="288925"/>
            <a:ext cx="2349375" cy="6143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743" y="288925"/>
            <a:ext cx="6900812" cy="6143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680220"/>
            <a:ext cx="461143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6" y="1680220"/>
            <a:ext cx="461143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7E1A-2C0E-4799-BE93-BD33762CF618}" type="datetime1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6" y="1611869"/>
            <a:ext cx="4613249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56" y="2283619"/>
            <a:ext cx="4613249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0" y="1611869"/>
            <a:ext cx="4615062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80" y="2283619"/>
            <a:ext cx="4615062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D267-FAFC-41F9-90EE-DD6721C74315}" type="datetime1">
              <a:rPr lang="ru-RU" smtClean="0"/>
              <a:pPr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0440988" cy="67506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2400" b="1" i="1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742281" y="6750869"/>
            <a:ext cx="1698707" cy="369332"/>
            <a:chOff x="9044013" y="6750866"/>
            <a:chExt cx="1757338" cy="445818"/>
          </a:xfrm>
        </p:grpSpPr>
        <p:pic>
          <p:nvPicPr>
            <p:cNvPr id="6" name="Picture 2" descr="LOG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597" t="48387" r="34412" b="3226"/>
            <a:stretch>
              <a:fillRect/>
            </a:stretch>
          </p:blipFill>
          <p:spPr bwMode="auto">
            <a:xfrm>
              <a:off x="9044013" y="6750870"/>
              <a:ext cx="571504" cy="36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9497806" y="6750866"/>
              <a:ext cx="1303545" cy="44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ГУ ТФОМС граждан Иркутской области</a:t>
              </a:r>
              <a:endParaRPr lang="ru-RU" sz="9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0440988" cy="67506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 b="1" i="1">
                <a:solidFill>
                  <a:schemeClr val="bg1">
                    <a:lumMod val="95000"/>
                  </a:schemeClr>
                </a:solidFill>
                <a:latin typeface="DINPro-Bold" pitchFamily="2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17616" y="957244"/>
            <a:ext cx="9874813" cy="5715040"/>
          </a:xfrm>
          <a:ln w="57150">
            <a:gradFill flip="none" rotWithShape="1">
              <a:gsLst>
                <a:gs pos="5700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4800000" scaled="0"/>
              <a:tileRect/>
            </a:gradFill>
          </a:ln>
        </p:spPr>
        <p:txBody>
          <a:bodyPr/>
          <a:lstStyle>
            <a:lvl1pPr algn="just">
              <a:lnSpc>
                <a:spcPts val="3330"/>
              </a:lnSpc>
              <a:buFont typeface="Wingdings" pitchFamily="2" charset="2"/>
              <a:buChar char="ü"/>
              <a:defRPr sz="2400" b="0" i="0">
                <a:solidFill>
                  <a:schemeClr val="tx2">
                    <a:lumMod val="50000"/>
                  </a:schemeClr>
                </a:solidFill>
                <a:latin typeface="DINPro-Bold" pitchFamily="2" charset="0"/>
                <a:cs typeface="Arial" pitchFamily="34" charset="0"/>
              </a:defRPr>
            </a:lvl1pPr>
            <a:lvl2pPr>
              <a:lnSpc>
                <a:spcPts val="3330"/>
              </a:lnSpc>
              <a:buFont typeface="Wingdings" pitchFamily="2" charset="2"/>
              <a:buChar char="Ø"/>
              <a:defRPr sz="1600">
                <a:solidFill>
                  <a:schemeClr val="tx2">
                    <a:lumMod val="50000"/>
                  </a:schemeClr>
                </a:solidFill>
                <a:latin typeface="DINPro-Bold" pitchFamily="2" charset="0"/>
                <a:cs typeface="Arial" pitchFamily="34" charset="0"/>
              </a:defRPr>
            </a:lvl2pPr>
            <a:lvl3pPr>
              <a:lnSpc>
                <a:spcPts val="3330"/>
              </a:lnSpc>
              <a:defRPr sz="24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3pPr>
            <a:lvl4pPr>
              <a:lnSpc>
                <a:spcPts val="3330"/>
              </a:lnSpc>
              <a:defRPr sz="20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4pPr>
            <a:lvl5pPr>
              <a:lnSpc>
                <a:spcPts val="3330"/>
              </a:lnSpc>
              <a:defRPr sz="20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742281" y="6750866"/>
            <a:ext cx="1698708" cy="369332"/>
            <a:chOff x="9044013" y="6750866"/>
            <a:chExt cx="1757338" cy="369332"/>
          </a:xfrm>
        </p:grpSpPr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597" t="48387" r="34412" b="3226"/>
            <a:stretch>
              <a:fillRect/>
            </a:stretch>
          </p:blipFill>
          <p:spPr bwMode="auto">
            <a:xfrm>
              <a:off x="9044013" y="6750870"/>
              <a:ext cx="571504" cy="36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544079" y="6750866"/>
              <a:ext cx="125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old" pitchFamily="2" charset="0"/>
                </a:rPr>
                <a:t>ГУ ТФОМС граждан Иркутской области</a:t>
              </a:r>
              <a:endParaRPr lang="ru-RU" sz="9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Bold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0440988" cy="67506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 b="1" i="1">
                <a:solidFill>
                  <a:schemeClr val="bg1">
                    <a:lumMod val="95000"/>
                  </a:schemeClr>
                </a:solidFill>
                <a:latin typeface="DINPro-Bold" pitchFamily="2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17616" y="957244"/>
            <a:ext cx="9874813" cy="5715040"/>
          </a:xfrm>
          <a:ln w="57150">
            <a:gradFill flip="none" rotWithShape="1">
              <a:gsLst>
                <a:gs pos="5700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txBody>
          <a:bodyPr/>
          <a:lstStyle>
            <a:lvl1pPr algn="just">
              <a:lnSpc>
                <a:spcPts val="3330"/>
              </a:lnSpc>
              <a:buFont typeface="Wingdings" pitchFamily="2" charset="2"/>
              <a:buChar char="ü"/>
              <a:defRPr sz="2400" b="0" i="0">
                <a:solidFill>
                  <a:schemeClr val="tx2">
                    <a:lumMod val="50000"/>
                  </a:schemeClr>
                </a:solidFill>
                <a:latin typeface="DINPro-Bold" pitchFamily="2" charset="0"/>
                <a:cs typeface="Arial" pitchFamily="34" charset="0"/>
              </a:defRPr>
            </a:lvl1pPr>
            <a:lvl2pPr>
              <a:lnSpc>
                <a:spcPts val="3330"/>
              </a:lnSpc>
              <a:buFont typeface="Wingdings" pitchFamily="2" charset="2"/>
              <a:buChar char="Ø"/>
              <a:defRPr sz="1600">
                <a:solidFill>
                  <a:schemeClr val="tx2">
                    <a:lumMod val="50000"/>
                  </a:schemeClr>
                </a:solidFill>
                <a:latin typeface="DINPro-Bold" pitchFamily="2" charset="0"/>
                <a:cs typeface="Arial" pitchFamily="34" charset="0"/>
              </a:defRPr>
            </a:lvl2pPr>
            <a:lvl3pPr>
              <a:lnSpc>
                <a:spcPts val="3330"/>
              </a:lnSpc>
              <a:defRPr sz="24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3pPr>
            <a:lvl4pPr>
              <a:lnSpc>
                <a:spcPts val="3330"/>
              </a:lnSpc>
              <a:defRPr sz="20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4pPr>
            <a:lvl5pPr>
              <a:lnSpc>
                <a:spcPts val="3330"/>
              </a:lnSpc>
              <a:defRPr sz="20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3" name="Группа 8"/>
          <p:cNvGrpSpPr/>
          <p:nvPr userDrawn="1"/>
        </p:nvGrpSpPr>
        <p:grpSpPr>
          <a:xfrm>
            <a:off x="8742281" y="6750866"/>
            <a:ext cx="1698708" cy="369332"/>
            <a:chOff x="9044013" y="6750866"/>
            <a:chExt cx="1757338" cy="369332"/>
          </a:xfrm>
        </p:grpSpPr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597" t="48387" r="34412" b="3226"/>
            <a:stretch>
              <a:fillRect/>
            </a:stretch>
          </p:blipFill>
          <p:spPr bwMode="auto">
            <a:xfrm>
              <a:off x="9044013" y="6750870"/>
              <a:ext cx="571504" cy="36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544079" y="6750866"/>
              <a:ext cx="125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old" pitchFamily="2" charset="0"/>
                </a:rPr>
                <a:t>ГУ ТФОМС граждан Иркутской области</a:t>
              </a:r>
              <a:endParaRPr lang="ru-RU" sz="9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Bold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0440988" cy="675064"/>
          </a:xfrm>
          <a:solidFill>
            <a:srgbClr val="0088EE"/>
          </a:solidFill>
        </p:spPr>
        <p:txBody>
          <a:bodyPr>
            <a:normAutofit/>
          </a:bodyPr>
          <a:lstStyle>
            <a:lvl1pPr>
              <a:defRPr sz="2000" b="1" i="1">
                <a:solidFill>
                  <a:schemeClr val="bg1">
                    <a:lumMod val="95000"/>
                  </a:schemeClr>
                </a:solidFill>
                <a:latin typeface="DINPro-Bold" pitchFamily="2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97" t="48387" r="34412" b="3226"/>
          <a:stretch>
            <a:fillRect/>
          </a:stretch>
        </p:blipFill>
        <p:spPr bwMode="auto">
          <a:xfrm>
            <a:off x="8157046" y="6750874"/>
            <a:ext cx="652563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28040" y="6750866"/>
            <a:ext cx="171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Bold" pitchFamily="2" charset="0"/>
              </a:rPr>
              <a:t>ГУ ТФОМС граждан Иркутской области</a:t>
            </a:r>
            <a:endParaRPr lang="ru-RU" sz="900" b="0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Pro-Bol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3527" y="6675855"/>
            <a:ext cx="717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rgbClr val="0088EE"/>
                </a:solidFill>
                <a:latin typeface="DINPro-Bold" pitchFamily="2" charset="0"/>
              </a:rPr>
              <a:t>Колонтитул</a:t>
            </a:r>
            <a:endParaRPr lang="ru-RU" sz="1800" i="1" dirty="0">
              <a:solidFill>
                <a:srgbClr val="0088EE"/>
              </a:solidFill>
              <a:latin typeface="DINPro-Bold" pitchFamily="2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89393" y="900101"/>
            <a:ext cx="9462210" cy="5625741"/>
          </a:xfrm>
          <a:solidFill>
            <a:srgbClr val="0088EE"/>
          </a:solidFill>
          <a:ln w="57150">
            <a:solidFill>
              <a:srgbClr val="0088EE"/>
            </a:solidFill>
          </a:ln>
        </p:spPr>
        <p:txBody>
          <a:bodyPr/>
          <a:lstStyle>
            <a:lvl1pPr algn="just">
              <a:buFont typeface="Wingdings" pitchFamily="2" charset="2"/>
              <a:buChar char="ü"/>
              <a:defRPr sz="2400" b="0" i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Ø"/>
              <a:defRPr sz="16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9625320" y="750075"/>
            <a:ext cx="503019" cy="396481"/>
          </a:xfrm>
          <a:prstGeom prst="star5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288370"/>
            <a:ext cx="939689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2" y="1680220"/>
            <a:ext cx="9396890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54" y="6674181"/>
            <a:ext cx="2436229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3D34-1D0C-433A-A13B-F3FC9A3BA59A}" type="datetime1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6674181"/>
            <a:ext cx="3306313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15" y="6674181"/>
            <a:ext cx="2436229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1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744" y="288925"/>
            <a:ext cx="9397503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744" y="1679579"/>
            <a:ext cx="9397503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743" y="6673854"/>
            <a:ext cx="2436844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A59B-897F-4631-AC50-55324DCED9A8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799" y="6673854"/>
            <a:ext cx="3305392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401" y="6673854"/>
            <a:ext cx="2436844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kern="0" dirty="0" smtClean="0"/>
              <a:t>РЕАЛИЗАЦИЯ МЕРОПРИЯТИЙ</a:t>
            </a:r>
            <a:endParaRPr lang="ru-RU" sz="3600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958" y="1008162"/>
            <a:ext cx="9505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46D46"/>
                </a:solidFill>
                <a:latin typeface="Arial" panose="020B0604020202020204" pitchFamily="34" charset="0"/>
              </a:rPr>
              <a:t>«Информационное сопровождение мероприятий по профилактике болезней системы кровообращения </a:t>
            </a:r>
            <a:r>
              <a:rPr lang="ru-RU" sz="2400" b="1" dirty="0" smtClean="0">
                <a:solidFill>
                  <a:srgbClr val="646D46"/>
                </a:solidFill>
                <a:latin typeface="Arial" panose="020B0604020202020204" pitchFamily="34" charset="0"/>
              </a:rPr>
              <a:t>в </a:t>
            </a:r>
            <a:r>
              <a:rPr lang="ru-RU" sz="2400" b="1" dirty="0" smtClean="0">
                <a:solidFill>
                  <a:srgbClr val="646D46"/>
                </a:solidFill>
                <a:latin typeface="Arial" panose="020B0604020202020204" pitchFamily="34" charset="0"/>
              </a:rPr>
              <a:t>Иркутской </a:t>
            </a:r>
            <a:r>
              <a:rPr lang="ru-RU" sz="2400" b="1" dirty="0" smtClean="0">
                <a:solidFill>
                  <a:srgbClr val="646D46"/>
                </a:solidFill>
                <a:latin typeface="Arial" panose="020B0604020202020204" pitchFamily="34" charset="0"/>
              </a:rPr>
              <a:t>области»</a:t>
            </a:r>
          </a:p>
          <a:p>
            <a:pPr algn="ctr"/>
            <a:endParaRPr lang="ru-RU" sz="2000" b="1" dirty="0" smtClean="0">
              <a:solidFill>
                <a:srgbClr val="646D46"/>
              </a:solidFill>
              <a:latin typeface="Arial" panose="020B0604020202020204" pitchFamily="34" charset="0"/>
            </a:endParaRPr>
          </a:p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646D46"/>
                </a:solidFill>
                <a:latin typeface="Arial" panose="020B0604020202020204" pitchFamily="34" charset="0"/>
              </a:rPr>
              <a:t>Цель: </a:t>
            </a:r>
            <a:r>
              <a:rPr lang="ru-RU" sz="2000" dirty="0">
                <a:solidFill>
                  <a:srgbClr val="646D46"/>
                </a:solidFill>
                <a:latin typeface="Arial" panose="020B0604020202020204" pitchFamily="34" charset="0"/>
              </a:rPr>
              <a:t>снижение заболеваемости и смертности от болезней системы кровообращения трудоспособного населения </a:t>
            </a:r>
            <a:r>
              <a:rPr lang="ru-RU" sz="2000" dirty="0" smtClean="0">
                <a:solidFill>
                  <a:srgbClr val="646D46"/>
                </a:solidFill>
                <a:latin typeface="Arial" panose="020B0604020202020204" pitchFamily="34" charset="0"/>
              </a:rPr>
              <a:t>Иркутской области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646D46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646D46"/>
                </a:solidFill>
                <a:latin typeface="Arial" panose="020B0604020202020204" pitchFamily="34" charset="0"/>
              </a:rPr>
              <a:t>Задачи</a:t>
            </a:r>
            <a:r>
              <a:rPr lang="ru-RU" sz="2000" b="1" dirty="0" smtClean="0">
                <a:solidFill>
                  <a:srgbClr val="646D46"/>
                </a:solidFill>
                <a:latin typeface="Arial" panose="020B0604020202020204" pitchFamily="34" charset="0"/>
              </a:rPr>
              <a:t>:</a:t>
            </a:r>
            <a:endParaRPr lang="ru-RU" sz="2000" dirty="0">
              <a:solidFill>
                <a:srgbClr val="646D46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646D46"/>
                </a:solidFill>
                <a:latin typeface="Arial" panose="020B0604020202020204" pitchFamily="34" charset="0"/>
              </a:rPr>
              <a:t>Повышение информированности трудоспособного населения </a:t>
            </a:r>
            <a:r>
              <a:rPr lang="ru-RU" sz="2000" dirty="0" smtClean="0">
                <a:solidFill>
                  <a:srgbClr val="646D46"/>
                </a:solidFill>
                <a:latin typeface="Arial" panose="020B0604020202020204" pitchFamily="34" charset="0"/>
              </a:rPr>
              <a:t>Иркутской области </a:t>
            </a:r>
            <a:r>
              <a:rPr lang="ru-RU" sz="2000" dirty="0">
                <a:solidFill>
                  <a:srgbClr val="646D46"/>
                </a:solidFill>
                <a:latin typeface="Arial" panose="020B0604020202020204" pitchFamily="34" charset="0"/>
              </a:rPr>
              <a:t>по вопросам клинических проявлений неотложных состояний при сердечно-сосудистых заболеваниях (гипертонический криз, инсульт, приступ стенокардии, острый инфаркт миокарда, острая сердечно-сосудистая недостаточность</a:t>
            </a:r>
            <a:r>
              <a:rPr lang="ru-RU" sz="2000" dirty="0" smtClean="0">
                <a:solidFill>
                  <a:srgbClr val="646D46"/>
                </a:solidFill>
                <a:latin typeface="Arial" panose="020B0604020202020204" pitchFamily="34" charset="0"/>
              </a:rPr>
              <a:t>);</a:t>
            </a:r>
            <a:endParaRPr lang="ru-RU" sz="2000" dirty="0">
              <a:solidFill>
                <a:srgbClr val="646D46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646D46"/>
                </a:solidFill>
                <a:latin typeface="Arial" panose="020B0604020202020204" pitchFamily="34" charset="0"/>
              </a:rPr>
              <a:t>Совершенствование профилактической медицинской помощи, оказываемой населению учреждениями здравоохранения </a:t>
            </a:r>
            <a:r>
              <a:rPr lang="ru-RU" sz="2000" dirty="0" smtClean="0">
                <a:solidFill>
                  <a:srgbClr val="646D46"/>
                </a:solidFill>
                <a:latin typeface="Arial" panose="020B0604020202020204" pitchFamily="34" charset="0"/>
              </a:rPr>
              <a:t>Иркутской </a:t>
            </a:r>
            <a:r>
              <a:rPr lang="ru-RU" sz="2000" dirty="0">
                <a:solidFill>
                  <a:srgbClr val="646D46"/>
                </a:solidFill>
                <a:latin typeface="Arial" panose="020B0604020202020204" pitchFamily="34" charset="0"/>
              </a:rPr>
              <a:t>области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574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-70794"/>
            <a:ext cx="10440988" cy="675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kern="0" dirty="0" smtClean="0"/>
              <a:t>ИНФОРМИРОВАНИЕ НАСЕЛЕНИЯ</a:t>
            </a:r>
            <a:endParaRPr lang="ru-RU" sz="3600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08" y="1656234"/>
            <a:ext cx="10201773" cy="49685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16238" y="792138"/>
            <a:ext cx="6967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41802"/>
                </a:solidFill>
              </a:rPr>
              <a:t>ГИПЕРТОНИЧЕСКИЙ КРИЗ</a:t>
            </a:r>
            <a:endParaRPr lang="ru-RU" sz="4800" b="1" i="1" dirty="0">
              <a:solidFill>
                <a:srgbClr val="C4180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95958" y="792138"/>
            <a:ext cx="1848057" cy="705375"/>
            <a:chOff x="251942" y="675037"/>
            <a:chExt cx="1848057" cy="705375"/>
          </a:xfrm>
        </p:grpSpPr>
        <p:pic>
          <p:nvPicPr>
            <p:cNvPr id="11" name="Picture 2" descr="Картинки по запросу тфомс иркутс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42" y="675037"/>
              <a:ext cx="689343" cy="70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Картинки по запросу ффомс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070" y="675037"/>
              <a:ext cx="695929" cy="695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4860454" y="5760690"/>
            <a:ext cx="3247997" cy="1303742"/>
            <a:chOff x="5075841" y="5869371"/>
            <a:chExt cx="3247997" cy="1303742"/>
          </a:xfrm>
        </p:grpSpPr>
        <p:pic>
          <p:nvPicPr>
            <p:cNvPr id="7" name="Picture 8" descr="Картинки по запросу телефон 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818" y="6161140"/>
              <a:ext cx="907300" cy="92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Картинки по запросу телефон 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5841" y="6161140"/>
              <a:ext cx="921977" cy="92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Картинки по запросу с мобильного 1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096" y="5869371"/>
              <a:ext cx="1303742" cy="130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4367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kern="0" dirty="0" smtClean="0"/>
              <a:t>ИНФОРМИРОВАНИЕ НАСЕЛЕНИЯ</a:t>
            </a:r>
            <a:endParaRPr lang="ru-RU" sz="3600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1" y="1440210"/>
            <a:ext cx="10229028" cy="52565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6238" y="792138"/>
            <a:ext cx="6744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ПРИСТУП СТЕНОКАРДИИ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1942" y="675037"/>
            <a:ext cx="1848057" cy="705375"/>
            <a:chOff x="251942" y="675037"/>
            <a:chExt cx="1848057" cy="705375"/>
          </a:xfrm>
        </p:grpSpPr>
        <p:pic>
          <p:nvPicPr>
            <p:cNvPr id="8" name="Picture 2" descr="Картинки по запросу тфомс иркутс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42" y="675037"/>
              <a:ext cx="689343" cy="70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Картинки по запросу ффомс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070" y="675037"/>
              <a:ext cx="695929" cy="695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7062633" y="2016274"/>
            <a:ext cx="3247997" cy="1303742"/>
            <a:chOff x="5075841" y="5869371"/>
            <a:chExt cx="3247997" cy="1303742"/>
          </a:xfrm>
        </p:grpSpPr>
        <p:pic>
          <p:nvPicPr>
            <p:cNvPr id="12" name="Picture 8" descr="Картинки по запросу телефон 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818" y="6161140"/>
              <a:ext cx="907300" cy="92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Картинки по запросу телефон 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5841" y="6161140"/>
              <a:ext cx="921977" cy="92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Картинки по запросу с мобильного 1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096" y="5869371"/>
              <a:ext cx="1303742" cy="130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32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kern="0" dirty="0" smtClean="0"/>
              <a:t>ИНФОРМИРОВАНИЕ НАСЕЛЕНИЯ</a:t>
            </a:r>
            <a:endParaRPr lang="ru-RU" sz="3600" kern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8765" y="869714"/>
            <a:ext cx="2571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ИНСУЛЬТ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95958" y="937249"/>
            <a:ext cx="1848057" cy="705375"/>
            <a:chOff x="251942" y="675037"/>
            <a:chExt cx="1848057" cy="705375"/>
          </a:xfrm>
        </p:grpSpPr>
        <p:pic>
          <p:nvPicPr>
            <p:cNvPr id="11" name="Picture 2" descr="Картинки по запросу тфомс иркутск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42" y="675037"/>
              <a:ext cx="689343" cy="70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Картинки по запросу ффомс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070" y="675037"/>
              <a:ext cx="695929" cy="695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58" y="1888892"/>
            <a:ext cx="8352928" cy="39914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677" y="675064"/>
            <a:ext cx="2971168" cy="133506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255776" y="5688682"/>
            <a:ext cx="3247997" cy="1303742"/>
            <a:chOff x="5075841" y="5869371"/>
            <a:chExt cx="3247997" cy="1303742"/>
          </a:xfrm>
        </p:grpSpPr>
        <p:pic>
          <p:nvPicPr>
            <p:cNvPr id="14" name="Picture 8" descr="Картинки по запросу телефон 0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818" y="6161140"/>
              <a:ext cx="907300" cy="92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Картинки по запросу телефон 0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5841" y="6161140"/>
              <a:ext cx="921977" cy="92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Картинки по запросу с мобильного 1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096" y="5869371"/>
              <a:ext cx="1303742" cy="130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4519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kern="0" dirty="0" smtClean="0"/>
              <a:t>ИНФОРМИРОВАНИЕ НАСЕЛЕНИЯ</a:t>
            </a:r>
            <a:endParaRPr lang="ru-RU" sz="3600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69" y="1809112"/>
            <a:ext cx="8183599" cy="42433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6651" y="614763"/>
            <a:ext cx="81369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      ИНСУЛЬТ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Проблема которая может коснуться каждого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316838" y="803588"/>
            <a:ext cx="1848057" cy="705375"/>
            <a:chOff x="251942" y="675037"/>
            <a:chExt cx="1848057" cy="705375"/>
          </a:xfrm>
        </p:grpSpPr>
        <p:pic>
          <p:nvPicPr>
            <p:cNvPr id="8" name="Picture 2" descr="Картинки по запросу тфомс иркутс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42" y="675037"/>
              <a:ext cx="689343" cy="70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ффомс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070" y="675037"/>
              <a:ext cx="695929" cy="695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5179337" y="5700737"/>
            <a:ext cx="3247997" cy="1303742"/>
            <a:chOff x="5075841" y="5869371"/>
            <a:chExt cx="3247997" cy="1303742"/>
          </a:xfrm>
        </p:grpSpPr>
        <p:pic>
          <p:nvPicPr>
            <p:cNvPr id="12" name="Picture 8" descr="Картинки по запросу телефон 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818" y="6161140"/>
              <a:ext cx="907300" cy="92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Картинки по запросу телефон 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5841" y="6161140"/>
              <a:ext cx="921977" cy="92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Картинки по запросу с мобильного 1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096" y="5869371"/>
              <a:ext cx="1303742" cy="130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771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5" y="1753600"/>
            <a:ext cx="9709560" cy="4334221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kern="0" dirty="0" smtClean="0"/>
              <a:t>ИНФОРМИРОВАНИЕ НАСЕЛЕНИЯ</a:t>
            </a:r>
            <a:endParaRPr lang="ru-RU" sz="3600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792" y="765442"/>
            <a:ext cx="7667625" cy="1143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23950" y="1298982"/>
            <a:ext cx="1848057" cy="705375"/>
            <a:chOff x="251942" y="675037"/>
            <a:chExt cx="1848057" cy="705375"/>
          </a:xfrm>
        </p:grpSpPr>
        <p:pic>
          <p:nvPicPr>
            <p:cNvPr id="7" name="Picture 2" descr="Картинки по запросу тфомс иркутск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42" y="675037"/>
              <a:ext cx="689343" cy="70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ффомс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070" y="675037"/>
              <a:ext cx="695929" cy="695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4860454" y="5783400"/>
            <a:ext cx="3247997" cy="1303742"/>
            <a:chOff x="5075841" y="5869371"/>
            <a:chExt cx="3247997" cy="1303742"/>
          </a:xfrm>
        </p:grpSpPr>
        <p:pic>
          <p:nvPicPr>
            <p:cNvPr id="15" name="Picture 8" descr="Картинки по запросу телефон 0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818" y="6161140"/>
              <a:ext cx="907300" cy="92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Картинки по запросу телефон 0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5841" y="6161140"/>
              <a:ext cx="921977" cy="92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Картинки по запросу с мобильного 1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096" y="5869371"/>
              <a:ext cx="1303742" cy="130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2633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kern="0" dirty="0" smtClean="0"/>
              <a:t>ИНФОРМИРОВАНИЕ НАСЕЛЕНИЯ</a:t>
            </a:r>
            <a:endParaRPr lang="ru-RU" sz="3600" kern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6158" y="609213"/>
            <a:ext cx="2571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ИНСУЛЬТ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0" y="1400878"/>
            <a:ext cx="7980620" cy="558394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380734" y="704949"/>
            <a:ext cx="1848057" cy="705375"/>
            <a:chOff x="251942" y="675037"/>
            <a:chExt cx="1848057" cy="705375"/>
          </a:xfrm>
        </p:grpSpPr>
        <p:pic>
          <p:nvPicPr>
            <p:cNvPr id="13" name="Picture 2" descr="Картинки по запросу тфомс иркутс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42" y="675037"/>
              <a:ext cx="689343" cy="70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Картинки по запросу ффомс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070" y="675037"/>
              <a:ext cx="695929" cy="695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7020694" y="4608562"/>
            <a:ext cx="3247997" cy="1303742"/>
            <a:chOff x="5075841" y="5869371"/>
            <a:chExt cx="3247997" cy="1303742"/>
          </a:xfrm>
        </p:grpSpPr>
        <p:pic>
          <p:nvPicPr>
            <p:cNvPr id="15" name="Picture 8" descr="Картинки по запросу телефон 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818" y="6161140"/>
              <a:ext cx="907300" cy="92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Картинки по запросу телефон 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5841" y="6161140"/>
              <a:ext cx="921977" cy="92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Картинки по запросу с мобильного 1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096" y="5869371"/>
              <a:ext cx="1303742" cy="130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0611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ТФОМС</Template>
  <TotalTime>16120</TotalTime>
  <Words>113</Words>
  <Application>Microsoft Office PowerPoint</Application>
  <PresentationFormat>Произвольный</PresentationFormat>
  <Paragraphs>35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Aparajita</vt:lpstr>
      <vt:lpstr>Arial</vt:lpstr>
      <vt:lpstr>Calibri</vt:lpstr>
      <vt:lpstr>Cambria Math</vt:lpstr>
      <vt:lpstr>DINPro-Bold</vt:lpstr>
      <vt:lpstr>Wingdings</vt:lpstr>
      <vt:lpstr>презентация</vt:lpstr>
      <vt:lpstr>Специальное оформление</vt:lpstr>
      <vt:lpstr>РЕАЛИЗАЦИЯ МЕРОПРИЯТИЙ</vt:lpstr>
      <vt:lpstr>ИНФОРМИРОВАНИЕ НАСЕЛЕНИЯ</vt:lpstr>
      <vt:lpstr>ИНФОРМИРОВАНИЕ НАСЕЛЕНИЯ</vt:lpstr>
      <vt:lpstr>ИНФОРМИРОВАНИЕ НАСЕЛЕНИЯ</vt:lpstr>
      <vt:lpstr>ИНФОРМИРОВАНИЕ НАСЕЛЕНИЯ</vt:lpstr>
      <vt:lpstr>ИНФОРМИРОВАНИЕ НАСЕЛЕНИЯ</vt:lpstr>
      <vt:lpstr>ИНФОРМИРОВАНИЕ НАСЕЛЕНИЯ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Юшкевич</dc:creator>
  <cp:lastModifiedBy>User</cp:lastModifiedBy>
  <cp:revision>1142</cp:revision>
  <cp:lastPrinted>2017-08-16T04:46:02Z</cp:lastPrinted>
  <dcterms:created xsi:type="dcterms:W3CDTF">2015-04-22T06:41:31Z</dcterms:created>
  <dcterms:modified xsi:type="dcterms:W3CDTF">2017-08-24T02:10:12Z</dcterms:modified>
</cp:coreProperties>
</file>